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63" r:id="rId5"/>
    <p:sldId id="278" r:id="rId6"/>
    <p:sldId id="282" r:id="rId7"/>
    <p:sldId id="283" r:id="rId8"/>
    <p:sldId id="284" r:id="rId9"/>
    <p:sldId id="285" r:id="rId10"/>
    <p:sldId id="281" r:id="rId11"/>
    <p:sldId id="266" r:id="rId12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83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=""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=""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=""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=""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 smtClean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 smtClean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 smtClean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 smtClean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=""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=""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="" xmlns:a16="http://schemas.microsoft.com/office/drawing/2014/main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ru-RU" sz="4000" b="1" dirty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6" y="2450638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err="1"/>
              <a:t>Тіл</a:t>
            </a:r>
            <a:r>
              <a:rPr lang="ru-RU" sz="4000" b="1" dirty="0"/>
              <a:t> </a:t>
            </a:r>
            <a:r>
              <a:rPr lang="ru-RU" sz="4000" b="1" dirty="0" err="1"/>
              <a:t>ресурстарына</a:t>
            </a:r>
            <a:r>
              <a:rPr lang="ru-RU" sz="4000" b="1" dirty="0"/>
              <a:t> </a:t>
            </a:r>
            <a:r>
              <a:rPr lang="ru-RU" sz="4000" b="1" dirty="0" err="1"/>
              <a:t>кіріспе</a:t>
            </a:r>
            <a:r>
              <a:rPr lang="ru-RU" sz="4000" b="1" dirty="0"/>
              <a:t> </a:t>
            </a:r>
            <a:r>
              <a:rPr lang="ru-RU" sz="4000" b="1" dirty="0" err="1"/>
              <a:t>модулі</a:t>
            </a:r>
            <a:endParaRPr lang="ru-RU" sz="40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3600" b="1" dirty="0" smtClean="0"/>
              <a:t> </a:t>
            </a:r>
            <a:r>
              <a:rPr lang="ru-RU" sz="3600" b="1" dirty="0" err="1" smtClean="0"/>
              <a:t>әл-Фараби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атындағы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ҚазҰУ</a:t>
            </a:r>
            <a:endParaRPr lang="ru-RU" sz="36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44523" y="3598985"/>
            <a:ext cx="8361229" cy="116751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 № 1 </a:t>
            </a:r>
            <a:r>
              <a:rPr lang="ru-RU" sz="4000" b="1" dirty="0" err="1" smtClean="0"/>
              <a:t>Дәріс</a:t>
            </a:r>
            <a:endParaRPr lang="ru-RU" sz="4000" b="1" dirty="0" smtClean="0"/>
          </a:p>
          <a:p>
            <a:r>
              <a:rPr lang="en-US" sz="4000" dirty="0"/>
              <a:t>LR </a:t>
            </a:r>
            <a:r>
              <a:rPr lang="ru-RU" sz="4000" dirty="0" err="1"/>
              <a:t>негізгі</a:t>
            </a:r>
            <a:r>
              <a:rPr lang="ru-RU" sz="4000" dirty="0"/>
              <a:t> </a:t>
            </a:r>
            <a:r>
              <a:rPr lang="ru-RU" sz="4000" dirty="0" err="1"/>
              <a:t>түсініктері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913" y="411480"/>
            <a:ext cx="9601200" cy="720213"/>
          </a:xfrm>
        </p:spPr>
        <p:txBody>
          <a:bodyPr/>
          <a:lstStyle/>
          <a:p>
            <a:pPr algn="ctr"/>
            <a:r>
              <a:rPr lang="ru-RU" b="1" dirty="0" err="1"/>
              <a:t>Тіл</a:t>
            </a:r>
            <a:r>
              <a:rPr lang="ru-RU" b="1" dirty="0"/>
              <a:t> </a:t>
            </a:r>
            <a:r>
              <a:rPr lang="ru-RU" b="1" dirty="0" err="1"/>
              <a:t>білімінің</a:t>
            </a:r>
            <a:r>
              <a:rPr lang="ru-RU" b="1" dirty="0"/>
              <a:t> </a:t>
            </a:r>
            <a:r>
              <a:rPr lang="ru-RU" b="1" dirty="0" err="1"/>
              <a:t>негізгі</a:t>
            </a:r>
            <a:r>
              <a:rPr lang="ru-RU" b="1" dirty="0"/>
              <a:t> </a:t>
            </a:r>
            <a:r>
              <a:rPr lang="ru-RU" b="1" dirty="0" err="1"/>
              <a:t>ұғымдары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704" y="1484671"/>
            <a:ext cx="11131296" cy="5373329"/>
          </a:xfrm>
        </p:spPr>
        <p:txBody>
          <a:bodyPr/>
          <a:lstStyle/>
          <a:p>
            <a:endParaRPr lang="ru-RU" sz="2000" dirty="0" smtClean="0"/>
          </a:p>
          <a:p>
            <a:pPr algn="just"/>
            <a:r>
              <a:rPr lang="ru-RU" sz="2000" dirty="0" err="1"/>
              <a:t>Ауызша</a:t>
            </a:r>
            <a:r>
              <a:rPr lang="ru-RU" sz="2000" dirty="0"/>
              <a:t> </a:t>
            </a:r>
            <a:r>
              <a:rPr lang="ru-RU" sz="2000" dirty="0" err="1"/>
              <a:t>айтылған</a:t>
            </a:r>
            <a:r>
              <a:rPr lang="ru-RU" sz="2000" dirty="0"/>
              <a:t> </a:t>
            </a:r>
            <a:r>
              <a:rPr lang="ru-RU" sz="2000" dirty="0" err="1"/>
              <a:t>ақпаратты</a:t>
            </a:r>
            <a:r>
              <a:rPr lang="ru-RU" sz="2000" dirty="0"/>
              <a:t> </a:t>
            </a:r>
            <a:r>
              <a:rPr lang="ru-RU" sz="2000" dirty="0" err="1"/>
              <a:t>сөзден</a:t>
            </a:r>
            <a:r>
              <a:rPr lang="ru-RU" sz="2000" dirty="0"/>
              <a:t> </a:t>
            </a:r>
            <a:r>
              <a:rPr lang="ru-RU" sz="2000" dirty="0" err="1"/>
              <a:t>тыс</a:t>
            </a:r>
            <a:r>
              <a:rPr lang="ru-RU" sz="2000" dirty="0"/>
              <a:t> </a:t>
            </a:r>
            <a:r>
              <a:rPr lang="ru-RU" sz="2000" dirty="0" err="1"/>
              <a:t>жеткізу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қолданылатын</a:t>
            </a:r>
            <a:r>
              <a:rPr lang="ru-RU" sz="2000" dirty="0"/>
              <a:t> </a:t>
            </a:r>
            <a:r>
              <a:rPr lang="ru-RU" sz="2000" dirty="0" err="1" smtClean="0"/>
              <a:t>стратегиялар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/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білімі</a:t>
            </a:r>
            <a:r>
              <a:rPr lang="ru-RU" sz="2000" dirty="0"/>
              <a:t>,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білімі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лингвистика –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тіл</a:t>
            </a:r>
            <a:r>
              <a:rPr lang="ru-RU" sz="2000" dirty="0"/>
              <a:t>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әлеуметтік</a:t>
            </a:r>
            <a:r>
              <a:rPr lang="ru-RU" sz="2000" dirty="0"/>
              <a:t> </a:t>
            </a:r>
            <a:r>
              <a:rPr lang="ru-RU" sz="2000" dirty="0" err="1"/>
              <a:t>табиғаты</a:t>
            </a:r>
            <a:r>
              <a:rPr lang="ru-RU" sz="2000" dirty="0"/>
              <a:t> мен </a:t>
            </a:r>
            <a:r>
              <a:rPr lang="ru-RU" sz="2000" dirty="0" err="1"/>
              <a:t>функциялары</a:t>
            </a:r>
            <a:r>
              <a:rPr lang="ru-RU" sz="2000" dirty="0"/>
              <a:t>, </a:t>
            </a:r>
            <a:r>
              <a:rPr lang="ru-RU" sz="2000" dirty="0" err="1"/>
              <a:t>ішкі</a:t>
            </a:r>
            <a:r>
              <a:rPr lang="ru-RU" sz="2000" dirty="0"/>
              <a:t> </a:t>
            </a:r>
            <a:r>
              <a:rPr lang="ru-RU" sz="2000" dirty="0" err="1"/>
              <a:t>құрылымы</a:t>
            </a:r>
            <a:r>
              <a:rPr lang="ru-RU" sz="2000" dirty="0"/>
              <a:t>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қызмет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заңдылықтары</a:t>
            </a:r>
            <a:r>
              <a:rPr lang="ru-RU" sz="2000" dirty="0"/>
              <a:t> мен </a:t>
            </a:r>
            <a:r>
              <a:rPr lang="ru-RU" sz="2000" dirty="0" err="1"/>
              <a:t>тарихи</a:t>
            </a:r>
            <a:r>
              <a:rPr lang="ru-RU" sz="2000" dirty="0"/>
              <a:t> </a:t>
            </a:r>
            <a:r>
              <a:rPr lang="ru-RU" sz="2000" dirty="0" err="1"/>
              <a:t>дамуы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нақты</a:t>
            </a:r>
            <a:r>
              <a:rPr lang="ru-RU" sz="2000" dirty="0"/>
              <a:t> </a:t>
            </a:r>
            <a:r>
              <a:rPr lang="ru-RU" sz="2000" dirty="0" err="1"/>
              <a:t>тілдердің</a:t>
            </a:r>
            <a:r>
              <a:rPr lang="ru-RU" sz="2000" dirty="0"/>
              <a:t> </a:t>
            </a:r>
            <a:r>
              <a:rPr lang="ru-RU" sz="2000" dirty="0" err="1"/>
              <a:t>жіктелуі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ғылым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білімі</a:t>
            </a:r>
            <a:r>
              <a:rPr lang="ru-RU" sz="2000" dirty="0"/>
              <a:t> </a:t>
            </a:r>
            <a:r>
              <a:rPr lang="ru-RU" sz="2000" dirty="0" err="1"/>
              <a:t>дәстүрлі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адамның</a:t>
            </a:r>
            <a:r>
              <a:rPr lang="ru-RU" sz="2000" dirty="0"/>
              <a:t> </a:t>
            </a:r>
            <a:r>
              <a:rPr lang="ru-RU" sz="2000" dirty="0" err="1"/>
              <a:t>табиғи</a:t>
            </a:r>
            <a:r>
              <a:rPr lang="ru-RU" sz="2000" dirty="0"/>
              <a:t> </a:t>
            </a:r>
            <a:r>
              <a:rPr lang="ru-RU" sz="2000" dirty="0" err="1"/>
              <a:t>тілі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ғылым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түсініледі.Тіл-бұл</a:t>
            </a:r>
            <a:r>
              <a:rPr lang="ru-RU" sz="2000" dirty="0"/>
              <a:t> </a:t>
            </a:r>
            <a:r>
              <a:rPr lang="ru-RU" sz="2000" dirty="0" err="1"/>
              <a:t>ойларды</a:t>
            </a:r>
            <a:r>
              <a:rPr lang="ru-RU" sz="2000" dirty="0"/>
              <a:t>, </a:t>
            </a:r>
            <a:r>
              <a:rPr lang="ru-RU" sz="2000" dirty="0" err="1"/>
              <a:t>сезімдерді</a:t>
            </a:r>
            <a:r>
              <a:rPr lang="ru-RU" sz="2000" dirty="0"/>
              <a:t>, </a:t>
            </a:r>
            <a:r>
              <a:rPr lang="ru-RU" sz="2000" dirty="0" err="1"/>
              <a:t>ерік-жігерді</a:t>
            </a:r>
            <a:r>
              <a:rPr lang="ru-RU" sz="2000" dirty="0"/>
              <a:t> </a:t>
            </a:r>
            <a:r>
              <a:rPr lang="ru-RU" sz="2000" dirty="0" err="1"/>
              <a:t>білдіру</a:t>
            </a:r>
            <a:r>
              <a:rPr lang="ru-RU" sz="2000" dirty="0"/>
              <a:t> </a:t>
            </a:r>
            <a:r>
              <a:rPr lang="ru-RU" sz="2000" dirty="0" err="1"/>
              <a:t>құралы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табылатын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адамдар</a:t>
            </a:r>
            <a:r>
              <a:rPr lang="ru-RU" sz="2000" dirty="0"/>
              <a:t> </a:t>
            </a:r>
            <a:r>
              <a:rPr lang="ru-RU" sz="2000" dirty="0" err="1"/>
              <a:t>арасындағы</a:t>
            </a:r>
            <a:r>
              <a:rPr lang="ru-RU" sz="2000" dirty="0"/>
              <a:t> </a:t>
            </a:r>
            <a:r>
              <a:rPr lang="ru-RU" sz="2000" dirty="0" err="1"/>
              <a:t>қарым-қатынастың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құралы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табылатын</a:t>
            </a:r>
            <a:r>
              <a:rPr lang="ru-RU" sz="2000" dirty="0"/>
              <a:t> </a:t>
            </a:r>
            <a:r>
              <a:rPr lang="ru-RU" sz="2000" dirty="0" err="1"/>
              <a:t>фонетикалық</a:t>
            </a:r>
            <a:r>
              <a:rPr lang="ru-RU" sz="2000" dirty="0"/>
              <a:t>, </a:t>
            </a:r>
            <a:r>
              <a:rPr lang="ru-RU" sz="2000" dirty="0" err="1"/>
              <a:t>лексикалық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грамматикалық</a:t>
            </a:r>
            <a:r>
              <a:rPr lang="ru-RU" sz="2000" dirty="0"/>
              <a:t> </a:t>
            </a:r>
            <a:r>
              <a:rPr lang="ru-RU" sz="2000" dirty="0" err="1"/>
              <a:t>құралдар</a:t>
            </a:r>
            <a:r>
              <a:rPr lang="ru-RU" sz="2000" dirty="0"/>
              <a:t> </a:t>
            </a:r>
            <a:r>
              <a:rPr lang="ru-RU" sz="2000" dirty="0" err="1"/>
              <a:t>жүйесі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Тілдік</a:t>
            </a:r>
            <a:r>
              <a:rPr lang="ru-RU" sz="2000" dirty="0"/>
              <a:t> </a:t>
            </a:r>
            <a:r>
              <a:rPr lang="ru-RU" sz="2000" dirty="0" err="1"/>
              <a:t>ресурстар-дискурсты</a:t>
            </a:r>
            <a:r>
              <a:rPr lang="ru-RU" sz="2000" dirty="0"/>
              <a:t> </a:t>
            </a:r>
            <a:r>
              <a:rPr lang="ru-RU" sz="2000" dirty="0" err="1"/>
              <a:t>құрайтын</a:t>
            </a:r>
            <a:r>
              <a:rPr lang="ru-RU" sz="2000" dirty="0"/>
              <a:t> </a:t>
            </a:r>
            <a:r>
              <a:rPr lang="ru-RU" sz="2000" dirty="0" err="1"/>
              <a:t>кейбір</a:t>
            </a:r>
            <a:r>
              <a:rPr lang="ru-RU" sz="2000" dirty="0"/>
              <a:t> </a:t>
            </a:r>
            <a:r>
              <a:rPr lang="ru-RU" sz="2000" dirty="0" err="1"/>
              <a:t>компоненттер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Қолданбалы</a:t>
            </a:r>
            <a:r>
              <a:rPr lang="ru-RU" sz="2000" dirty="0"/>
              <a:t> лингвистика ХХ </a:t>
            </a:r>
            <a:r>
              <a:rPr lang="ru-RU" sz="2000" dirty="0" err="1"/>
              <a:t>ғасырдың</a:t>
            </a:r>
            <a:r>
              <a:rPr lang="ru-RU" sz="2000" dirty="0"/>
              <a:t> 20-жылдарының </a:t>
            </a:r>
            <a:r>
              <a:rPr lang="ru-RU" sz="2000" dirty="0" err="1"/>
              <a:t>аяғынан</a:t>
            </a:r>
            <a:r>
              <a:rPr lang="ru-RU" sz="2000" dirty="0"/>
              <a:t> </a:t>
            </a:r>
            <a:r>
              <a:rPr lang="ru-RU" sz="2000" dirty="0" err="1"/>
              <a:t>бастап</a:t>
            </a:r>
            <a:r>
              <a:rPr lang="ru-RU" sz="2000" dirty="0"/>
              <a:t> </a:t>
            </a:r>
            <a:r>
              <a:rPr lang="ru-RU" sz="2000" dirty="0" err="1"/>
              <a:t>дамып</a:t>
            </a:r>
            <a:r>
              <a:rPr lang="ru-RU" sz="2000" dirty="0"/>
              <a:t> </a:t>
            </a:r>
            <a:r>
              <a:rPr lang="ru-RU" sz="2000" dirty="0" err="1"/>
              <a:t>келеді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тілді</a:t>
            </a:r>
            <a:r>
              <a:rPr lang="ru-RU" sz="2000" dirty="0"/>
              <a:t> </a:t>
            </a:r>
            <a:r>
              <a:rPr lang="ru-RU" sz="2000" dirty="0" err="1"/>
              <a:t>қолданудың</a:t>
            </a:r>
            <a:r>
              <a:rPr lang="ru-RU" sz="2000" dirty="0"/>
              <a:t> </a:t>
            </a:r>
            <a:r>
              <a:rPr lang="ru-RU" sz="2000" dirty="0" err="1"/>
              <a:t>практикалық</a:t>
            </a:r>
            <a:r>
              <a:rPr lang="ru-RU" sz="2000" dirty="0"/>
              <a:t> </a:t>
            </a:r>
            <a:r>
              <a:rPr lang="ru-RU" sz="2000" dirty="0" err="1"/>
              <a:t>мәселелерін</a:t>
            </a:r>
            <a:r>
              <a:rPr lang="ru-RU" sz="2000" dirty="0"/>
              <a:t> </a:t>
            </a:r>
            <a:r>
              <a:rPr lang="ru-RU" sz="2000" dirty="0" err="1"/>
              <a:t>шешу</a:t>
            </a:r>
            <a:r>
              <a:rPr lang="ru-RU" sz="2000" dirty="0"/>
              <a:t> </a:t>
            </a:r>
            <a:r>
              <a:rPr lang="ru-RU" sz="2000" dirty="0" err="1"/>
              <a:t>әдістерін</a:t>
            </a:r>
            <a:r>
              <a:rPr lang="ru-RU" sz="2000" dirty="0"/>
              <a:t> </a:t>
            </a:r>
            <a:r>
              <a:rPr lang="ru-RU" sz="2000" dirty="0" err="1"/>
              <a:t>жасаумен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білімінің</a:t>
            </a:r>
            <a:r>
              <a:rPr lang="ru-RU" sz="2000" dirty="0"/>
              <a:t> </a:t>
            </a:r>
            <a:r>
              <a:rPr lang="ru-RU" sz="2000" dirty="0" err="1"/>
              <a:t>саласы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37226"/>
            <a:ext cx="9601200" cy="720213"/>
          </a:xfrm>
        </p:spPr>
        <p:txBody>
          <a:bodyPr/>
          <a:lstStyle/>
          <a:p>
            <a:r>
              <a:rPr lang="ru-RU" sz="3600" dirty="0" err="1"/>
              <a:t>Қолданбалы</a:t>
            </a:r>
            <a:r>
              <a:rPr lang="ru-RU" sz="3600" dirty="0"/>
              <a:t> </a:t>
            </a:r>
            <a:r>
              <a:rPr lang="ru-RU" sz="3600" dirty="0" err="1"/>
              <a:t>лингвистиканың</a:t>
            </a:r>
            <a:r>
              <a:rPr lang="ru-RU" sz="3600" dirty="0"/>
              <a:t> </a:t>
            </a:r>
            <a:r>
              <a:rPr lang="ru-RU" sz="3600" dirty="0" err="1"/>
              <a:t>дәстүрлі</a:t>
            </a:r>
            <a:r>
              <a:rPr lang="ru-RU" sz="3600" dirty="0"/>
              <a:t> </a:t>
            </a:r>
            <a:r>
              <a:rPr lang="ru-RU" sz="3600" dirty="0" err="1"/>
              <a:t>бағыттары</a:t>
            </a:r>
            <a:r>
              <a:rPr lang="ru-RU" sz="3600" dirty="0"/>
              <a:t> мен </a:t>
            </a:r>
            <a:r>
              <a:rPr lang="ru-RU" sz="3600" dirty="0" err="1"/>
              <a:t>міндеттері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err="1"/>
              <a:t>жазуларды</a:t>
            </a:r>
            <a:r>
              <a:rPr lang="ru-RU" sz="2000" dirty="0"/>
              <a:t> </a:t>
            </a:r>
            <a:r>
              <a:rPr lang="ru-RU" sz="2000" dirty="0" err="1"/>
              <a:t>жасау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жетілдіру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ауызша</a:t>
            </a:r>
            <a:r>
              <a:rPr lang="ru-RU" sz="2000" dirty="0" smtClean="0"/>
              <a:t> </a:t>
            </a:r>
            <a:r>
              <a:rPr lang="ru-RU" sz="2000" dirty="0" err="1"/>
              <a:t>сөйлеу</a:t>
            </a:r>
            <a:r>
              <a:rPr lang="ru-RU" sz="2000" dirty="0"/>
              <a:t> </a:t>
            </a:r>
            <a:r>
              <a:rPr lang="ru-RU" sz="2000" dirty="0" err="1"/>
              <a:t>транскрипциясы</a:t>
            </a:r>
            <a:r>
              <a:rPr lang="ru-RU" sz="2000" dirty="0"/>
              <a:t> </a:t>
            </a:r>
            <a:r>
              <a:rPr lang="ru-RU" sz="2000" dirty="0" err="1"/>
              <a:t>жүйесін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шет</a:t>
            </a:r>
            <a:r>
              <a:rPr lang="ru-RU" sz="2000" dirty="0" smtClean="0"/>
              <a:t> </a:t>
            </a:r>
            <a:r>
              <a:rPr lang="ru-RU" sz="2000" dirty="0" err="1"/>
              <a:t>тіліндегі</a:t>
            </a:r>
            <a:r>
              <a:rPr lang="ru-RU" sz="2000" dirty="0"/>
              <a:t> </a:t>
            </a:r>
            <a:r>
              <a:rPr lang="ru-RU" sz="2000" dirty="0" err="1"/>
              <a:t>сөздерді</a:t>
            </a:r>
            <a:r>
              <a:rPr lang="ru-RU" sz="2000" dirty="0"/>
              <a:t> </a:t>
            </a:r>
            <a:r>
              <a:rPr lang="ru-RU" sz="2000" dirty="0" err="1"/>
              <a:t>транслитерациялау</a:t>
            </a:r>
            <a:r>
              <a:rPr lang="ru-RU" sz="2000" dirty="0"/>
              <a:t> </a:t>
            </a:r>
            <a:r>
              <a:rPr lang="ru-RU" sz="2000" dirty="0" err="1"/>
              <a:t>жүйесін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smtClean="0"/>
              <a:t>стенография </a:t>
            </a:r>
            <a:r>
              <a:rPr lang="ru-RU" sz="2000" dirty="0" err="1"/>
              <a:t>жүйесін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соқырларға</a:t>
            </a:r>
            <a:r>
              <a:rPr lang="ru-RU" sz="2000" dirty="0" smtClean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жазу</a:t>
            </a:r>
            <a:r>
              <a:rPr lang="ru-RU" sz="2000" dirty="0"/>
              <a:t> </a:t>
            </a:r>
            <a:r>
              <a:rPr lang="ru-RU" sz="2000" dirty="0" err="1"/>
              <a:t>жүйелерін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ғылыми-техникалық</a:t>
            </a:r>
            <a:r>
              <a:rPr lang="ru-RU" sz="2000" dirty="0" smtClean="0"/>
              <a:t> </a:t>
            </a:r>
            <a:r>
              <a:rPr lang="ru-RU" sz="2000" dirty="0" err="1"/>
              <a:t>терминологияны</a:t>
            </a:r>
            <a:r>
              <a:rPr lang="ru-RU" sz="2000" dirty="0"/>
              <a:t> </a:t>
            </a:r>
            <a:r>
              <a:rPr lang="ru-RU" sz="2000" dirty="0" err="1"/>
              <a:t>ретке</a:t>
            </a:r>
            <a:r>
              <a:rPr lang="ru-RU" sz="2000" dirty="0"/>
              <a:t> </a:t>
            </a:r>
            <a:r>
              <a:rPr lang="ru-RU" sz="2000" dirty="0" err="1"/>
              <a:t>келтіру</a:t>
            </a:r>
            <a:r>
              <a:rPr lang="ru-RU" sz="2000" dirty="0"/>
              <a:t>, </a:t>
            </a:r>
            <a:r>
              <a:rPr lang="ru-RU" sz="2000" dirty="0" err="1"/>
              <a:t>біріздендіру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стандарттау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процестерді</a:t>
            </a:r>
            <a:r>
              <a:rPr lang="ru-RU" sz="2000" dirty="0" smtClean="0"/>
              <a:t> </a:t>
            </a:r>
            <a:r>
              <a:rPr lang="ru-RU" sz="2000" dirty="0" err="1"/>
              <a:t>зерттеу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өнімдердің</a:t>
            </a:r>
            <a:r>
              <a:rPr lang="ru-RU" sz="2000" dirty="0"/>
              <a:t>, </a:t>
            </a:r>
            <a:r>
              <a:rPr lang="ru-RU" sz="2000" dirty="0" err="1"/>
              <a:t>тауарлардың</a:t>
            </a:r>
            <a:r>
              <a:rPr lang="ru-RU" sz="2000" dirty="0"/>
              <a:t>, </a:t>
            </a:r>
            <a:r>
              <a:rPr lang="ru-RU" sz="2000" dirty="0" err="1"/>
              <a:t>химиялық</a:t>
            </a:r>
            <a:r>
              <a:rPr lang="ru-RU" sz="2000" dirty="0"/>
              <a:t> </a:t>
            </a:r>
            <a:r>
              <a:rPr lang="ru-RU" sz="2000" dirty="0" err="1"/>
              <a:t>заттардың</a:t>
            </a:r>
            <a:r>
              <a:rPr lang="ru-RU" sz="2000" dirty="0"/>
              <a:t> </a:t>
            </a:r>
            <a:r>
              <a:rPr lang="ru-RU" sz="2000" dirty="0" err="1"/>
              <a:t>атауларын</a:t>
            </a:r>
            <a:r>
              <a:rPr lang="ru-RU" sz="2000" dirty="0"/>
              <a:t> </a:t>
            </a:r>
            <a:r>
              <a:rPr lang="ru-RU" sz="2000" dirty="0" err="1"/>
              <a:t>қалыптастыру</a:t>
            </a:r>
            <a:r>
              <a:rPr lang="ru-RU" sz="2000" dirty="0"/>
              <a:t> </a:t>
            </a:r>
            <a:r>
              <a:rPr lang="ru-RU" sz="2000" dirty="0" err="1"/>
              <a:t>ережелерін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мәтіндерді</a:t>
            </a:r>
            <a:r>
              <a:rPr lang="ru-RU" sz="2000" dirty="0" smtClean="0"/>
              <a:t> </a:t>
            </a:r>
            <a:r>
              <a:rPr lang="ru-RU" sz="2000" dirty="0" err="1"/>
              <a:t>шет</a:t>
            </a:r>
            <a:r>
              <a:rPr lang="ru-RU" sz="2000" dirty="0"/>
              <a:t> </a:t>
            </a:r>
            <a:r>
              <a:rPr lang="ru-RU" sz="2000" dirty="0" err="1"/>
              <a:t>тілдік</a:t>
            </a:r>
            <a:r>
              <a:rPr lang="ru-RU" sz="2000" dirty="0"/>
              <a:t> </a:t>
            </a:r>
            <a:r>
              <a:rPr lang="ru-RU" sz="2000" dirty="0" err="1"/>
              <a:t>нысанға</a:t>
            </a:r>
            <a:r>
              <a:rPr lang="ru-RU" sz="2000" dirty="0"/>
              <a:t> (</a:t>
            </a:r>
            <a:r>
              <a:rPr lang="ru-RU" sz="2000" dirty="0" err="1"/>
              <a:t>аудармаға</a:t>
            </a:r>
            <a:r>
              <a:rPr lang="ru-RU" sz="2000" dirty="0"/>
              <a:t>) </a:t>
            </a:r>
            <a:r>
              <a:rPr lang="ru-RU" sz="2000" dirty="0" err="1"/>
              <a:t>барабар</a:t>
            </a:r>
            <a:r>
              <a:rPr lang="ru-RU" sz="2000" dirty="0"/>
              <a:t> </a:t>
            </a:r>
            <a:r>
              <a:rPr lang="ru-RU" sz="2000" dirty="0" err="1"/>
              <a:t>түрлендіру</a:t>
            </a:r>
            <a:r>
              <a:rPr lang="ru-RU" sz="2000" dirty="0"/>
              <a:t> </a:t>
            </a:r>
            <a:r>
              <a:rPr lang="ru-RU" sz="2000" dirty="0" err="1"/>
              <a:t>әдістерін</a:t>
            </a:r>
            <a:r>
              <a:rPr lang="ru-RU" sz="2000" dirty="0"/>
              <a:t> </a:t>
            </a:r>
            <a:r>
              <a:rPr lang="ru-RU" sz="2000" dirty="0" err="1"/>
              <a:t>әзірлеу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104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6238"/>
            <a:ext cx="9601200" cy="720213"/>
          </a:xfrm>
        </p:spPr>
        <p:txBody>
          <a:bodyPr/>
          <a:lstStyle/>
          <a:p>
            <a:r>
              <a:rPr lang="ru-RU" sz="3600" dirty="0" err="1"/>
              <a:t>Қолданбалы</a:t>
            </a:r>
            <a:r>
              <a:rPr lang="ru-RU" sz="3600" dirty="0"/>
              <a:t> </a:t>
            </a:r>
            <a:r>
              <a:rPr lang="ru-RU" sz="3600" dirty="0" err="1"/>
              <a:t>лингвистиканың</a:t>
            </a:r>
            <a:r>
              <a:rPr lang="ru-RU" sz="3600" dirty="0"/>
              <a:t> </a:t>
            </a:r>
            <a:r>
              <a:rPr lang="ru-RU" sz="3600" dirty="0" err="1"/>
              <a:t>жаңа</a:t>
            </a:r>
            <a:r>
              <a:rPr lang="ru-RU" sz="3600" dirty="0"/>
              <a:t> </a:t>
            </a:r>
            <a:r>
              <a:rPr lang="ru-RU" sz="3600" dirty="0" err="1"/>
              <a:t>міндеттері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8830" y="1559169"/>
            <a:ext cx="9483969" cy="430823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машиналық</a:t>
            </a:r>
            <a:r>
              <a:rPr lang="ru-RU" dirty="0" smtClean="0"/>
              <a:t> </a:t>
            </a:r>
            <a:r>
              <a:rPr lang="ru-RU" dirty="0" err="1"/>
              <a:t>аударманың</a:t>
            </a:r>
            <a:r>
              <a:rPr lang="ru-RU" dirty="0"/>
              <a:t> </a:t>
            </a:r>
            <a:r>
              <a:rPr lang="ru-RU" dirty="0" err="1"/>
              <a:t>лингвистикалық</a:t>
            </a:r>
            <a:r>
              <a:rPr lang="ru-RU" dirty="0"/>
              <a:t> </a:t>
            </a:r>
            <a:r>
              <a:rPr lang="ru-RU" dirty="0" err="1"/>
              <a:t>негіздерін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құжаттарды</a:t>
            </a:r>
            <a:r>
              <a:rPr lang="ru-RU" dirty="0" smtClean="0"/>
              <a:t> </a:t>
            </a:r>
            <a:r>
              <a:rPr lang="ru-RU" dirty="0" err="1"/>
              <a:t>автоматты</a:t>
            </a:r>
            <a:r>
              <a:rPr lang="ru-RU" dirty="0"/>
              <a:t> </a:t>
            </a:r>
            <a:r>
              <a:rPr lang="ru-RU" dirty="0" err="1"/>
              <a:t>индекстеу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аннотациялау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мәтіндерді</a:t>
            </a:r>
            <a:r>
              <a:rPr lang="ru-RU" dirty="0" smtClean="0"/>
              <a:t> </a:t>
            </a:r>
            <a:r>
              <a:rPr lang="ru-RU" dirty="0" err="1" smtClean="0"/>
              <a:t>автоматты</a:t>
            </a:r>
            <a:r>
              <a:rPr lang="ru-RU" dirty="0" smtClean="0"/>
              <a:t> </a:t>
            </a:r>
            <a:r>
              <a:rPr lang="ru-RU" dirty="0" err="1"/>
              <a:t>талдау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мәтіндерді</a:t>
            </a:r>
            <a:r>
              <a:rPr lang="ru-RU" dirty="0" smtClean="0"/>
              <a:t> </a:t>
            </a:r>
            <a:r>
              <a:rPr lang="ru-RU" dirty="0" err="1"/>
              <a:t>автоматты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синтездеу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/>
              <a:t>автоматты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іздеу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тезаурус </a:t>
            </a:r>
            <a:r>
              <a:rPr lang="ru-RU" dirty="0" err="1"/>
              <a:t>сөздіктерін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 б.</a:t>
            </a:r>
          </a:p>
        </p:txBody>
      </p:sp>
    </p:spTree>
    <p:extLst>
      <p:ext uri="{BB962C8B-B14F-4D97-AF65-F5344CB8AC3E}">
        <p14:creationId xmlns:p14="http://schemas.microsoft.com/office/powerpoint/2010/main" val="209953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40743"/>
            <a:ext cx="9601200" cy="720213"/>
          </a:xfrm>
        </p:spPr>
        <p:txBody>
          <a:bodyPr/>
          <a:lstStyle/>
          <a:p>
            <a:r>
              <a:rPr lang="ru-RU" sz="3600" dirty="0" err="1" smtClean="0"/>
              <a:t>Компьютерлік</a:t>
            </a:r>
            <a:r>
              <a:rPr lang="ru-RU" sz="3600" dirty="0" smtClean="0"/>
              <a:t> </a:t>
            </a:r>
            <a:r>
              <a:rPr lang="ru-RU" sz="3600" dirty="0" err="1" smtClean="0"/>
              <a:t>лингвистиканың</a:t>
            </a:r>
            <a:r>
              <a:rPr lang="ru-RU" sz="3600" dirty="0" smtClean="0"/>
              <a:t> </a:t>
            </a:r>
            <a:r>
              <a:rPr lang="ru-RU" sz="3600" dirty="0" err="1" smtClean="0"/>
              <a:t>бағыттары</a:t>
            </a:r>
            <a:r>
              <a:rPr lang="ru-RU" sz="3600" dirty="0" smtClean="0"/>
              <a:t> 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Компьютерлік</a:t>
            </a:r>
            <a:r>
              <a:rPr lang="ru-RU" sz="2000" dirty="0"/>
              <a:t> </a:t>
            </a:r>
            <a:r>
              <a:rPr lang="ru-RU" sz="2000" dirty="0" err="1"/>
              <a:t>лингвистиканың</a:t>
            </a:r>
            <a:r>
              <a:rPr lang="ru-RU" sz="2000" dirty="0"/>
              <a:t> </a:t>
            </a:r>
            <a:r>
              <a:rPr lang="ru-RU" sz="2000" dirty="0" err="1"/>
              <a:t>бағыттарымәтіндерді</a:t>
            </a:r>
            <a:r>
              <a:rPr lang="ru-RU" sz="2000" dirty="0"/>
              <a:t> </a:t>
            </a:r>
            <a:r>
              <a:rPr lang="ru-RU" sz="2000" dirty="0" err="1"/>
              <a:t>Автоматты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мәтіндерді</a:t>
            </a:r>
            <a:r>
              <a:rPr lang="ru-RU" sz="2000" dirty="0" smtClean="0"/>
              <a:t> </a:t>
            </a:r>
            <a:r>
              <a:rPr lang="ru-RU" sz="2000" dirty="0" err="1"/>
              <a:t>автоматты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синтездеу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Автоматты</a:t>
            </a:r>
            <a:r>
              <a:rPr lang="ru-RU" sz="2000" dirty="0" smtClean="0"/>
              <a:t> </a:t>
            </a:r>
            <a:r>
              <a:rPr lang="ru-RU" sz="2000" dirty="0" err="1"/>
              <a:t>сөздіктерді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қолдау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автоматтандырылған</a:t>
            </a:r>
            <a:r>
              <a:rPr lang="ru-RU" sz="2000" dirty="0" smtClean="0"/>
              <a:t> </a:t>
            </a:r>
            <a:r>
              <a:rPr lang="ru-RU" sz="2000" dirty="0" err="1"/>
              <a:t>ақпараттық-іздеу</a:t>
            </a:r>
            <a:r>
              <a:rPr lang="ru-RU" sz="2000" dirty="0"/>
              <a:t> </a:t>
            </a:r>
            <a:r>
              <a:rPr lang="ru-RU" sz="2000" dirty="0" err="1"/>
              <a:t>жүйелерін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машиналық</a:t>
            </a:r>
            <a:r>
              <a:rPr lang="ru-RU" sz="2000" dirty="0" smtClean="0"/>
              <a:t> </a:t>
            </a:r>
            <a:r>
              <a:rPr lang="ru-RU" sz="2000" dirty="0" err="1"/>
              <a:t>аударма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тілді</a:t>
            </a:r>
            <a:r>
              <a:rPr lang="ru-RU" sz="2000" dirty="0" smtClean="0"/>
              <a:t> </a:t>
            </a:r>
            <a:r>
              <a:rPr lang="ru-RU" sz="2000" dirty="0" err="1"/>
              <a:t>оқытудың</a:t>
            </a:r>
            <a:r>
              <a:rPr lang="ru-RU" sz="2000" dirty="0"/>
              <a:t> </a:t>
            </a:r>
            <a:r>
              <a:rPr lang="ru-RU" sz="2000" dirty="0" err="1"/>
              <a:t>автоматты</a:t>
            </a:r>
            <a:r>
              <a:rPr lang="ru-RU" sz="2000" dirty="0"/>
              <a:t> </a:t>
            </a:r>
            <a:r>
              <a:rPr lang="ru-RU" sz="2000" dirty="0" err="1"/>
              <a:t>жүйесін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анонимді</a:t>
            </a:r>
            <a:r>
              <a:rPr lang="ru-RU" sz="2000" dirty="0" smtClean="0"/>
              <a:t> </a:t>
            </a:r>
            <a:r>
              <a:rPr lang="ru-RU" sz="2000" dirty="0" err="1"/>
              <a:t>мәтіндерді</a:t>
            </a:r>
            <a:r>
              <a:rPr lang="ru-RU" sz="2000" dirty="0"/>
              <a:t> </a:t>
            </a:r>
            <a:r>
              <a:rPr lang="ru-RU" sz="2000" dirty="0" err="1"/>
              <a:t>автоматты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атрибуттау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шифрлау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лингвистикалық</a:t>
            </a:r>
            <a:r>
              <a:rPr lang="ru-RU" sz="2000" dirty="0" smtClean="0"/>
              <a:t> </a:t>
            </a:r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ru-RU" sz="2000" dirty="0" err="1"/>
              <a:t>базасын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теориялық</a:t>
            </a:r>
            <a:r>
              <a:rPr lang="ru-RU" sz="2000" dirty="0" smtClean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қолданбалы</a:t>
            </a:r>
            <a:r>
              <a:rPr lang="ru-RU" sz="2000" dirty="0"/>
              <a:t> лингвистика </a:t>
            </a:r>
            <a:r>
              <a:rPr lang="ru-RU" sz="2000" dirty="0" err="1"/>
              <a:t>есептерін</a:t>
            </a:r>
            <a:r>
              <a:rPr lang="ru-RU" sz="2000" dirty="0"/>
              <a:t> </a:t>
            </a:r>
            <a:r>
              <a:rPr lang="ru-RU" sz="2000" dirty="0" err="1"/>
              <a:t>шешуге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бағдарламалық</a:t>
            </a:r>
            <a:r>
              <a:rPr lang="ru-RU" sz="2000" dirty="0"/>
              <a:t> </a:t>
            </a:r>
            <a:r>
              <a:rPr lang="ru-RU" sz="2000" dirty="0" err="1"/>
              <a:t>құралдарды</a:t>
            </a:r>
            <a:r>
              <a:rPr lang="ru-RU" sz="2000" dirty="0"/>
              <a:t> </a:t>
            </a:r>
            <a:r>
              <a:rPr lang="ru-RU" sz="2000" dirty="0" err="1"/>
              <a:t>әзірлеу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т. б.</a:t>
            </a:r>
          </a:p>
        </p:txBody>
      </p:sp>
    </p:spTree>
    <p:extLst>
      <p:ext uri="{BB962C8B-B14F-4D97-AF65-F5344CB8AC3E}">
        <p14:creationId xmlns:p14="http://schemas.microsoft.com/office/powerpoint/2010/main" val="202105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9623" y="573657"/>
            <a:ext cx="9601200" cy="720213"/>
          </a:xfrm>
        </p:spPr>
        <p:txBody>
          <a:bodyPr/>
          <a:lstStyle/>
          <a:p>
            <a:r>
              <a:rPr lang="ru-RU" sz="3600" dirty="0"/>
              <a:t>Лингвистическое программное обеспечение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83079"/>
            <a:ext cx="9601200" cy="4382729"/>
          </a:xfrm>
        </p:spPr>
        <p:txBody>
          <a:bodyPr/>
          <a:lstStyle/>
          <a:p>
            <a:r>
              <a:rPr lang="ru-RU" dirty="0"/>
              <a:t>Примеры языков человеко-машинного </a:t>
            </a:r>
            <a:r>
              <a:rPr lang="ru-RU" dirty="0" smtClean="0"/>
              <a:t>общения: от </a:t>
            </a:r>
            <a:r>
              <a:rPr lang="ru-RU" dirty="0"/>
              <a:t>простейших систем символического кодирования (ассемблеров) до специализированных языков программирования (С++, </a:t>
            </a:r>
            <a:r>
              <a:rPr lang="ru-RU" dirty="0" err="1"/>
              <a:t>Java</a:t>
            </a:r>
            <a:r>
              <a:rPr lang="ru-RU" dirty="0"/>
              <a:t>, </a:t>
            </a:r>
            <a:r>
              <a:rPr lang="ru-RU" dirty="0" err="1"/>
              <a:t>Python</a:t>
            </a:r>
            <a:r>
              <a:rPr lang="ru-RU" dirty="0"/>
              <a:t>, </a:t>
            </a:r>
            <a:r>
              <a:rPr lang="ru-RU" dirty="0" err="1"/>
              <a:t>ErLang</a:t>
            </a:r>
            <a:r>
              <a:rPr lang="ru-RU" dirty="0"/>
              <a:t> и др</a:t>
            </a:r>
            <a:r>
              <a:rPr lang="ru-RU" dirty="0" smtClean="0"/>
              <a:t>.).</a:t>
            </a:r>
          </a:p>
          <a:p>
            <a:r>
              <a:rPr lang="ru-RU" dirty="0"/>
              <a:t>Лингвистическое программное </a:t>
            </a:r>
            <a:r>
              <a:rPr lang="ru-RU" dirty="0" smtClean="0"/>
              <a:t>обеспечение - </a:t>
            </a:r>
            <a:r>
              <a:rPr lang="ru-RU" dirty="0"/>
              <a:t>компьютерные программы и данные, обеспечивающие анализ, обработку, хранение и поиск аудиоданных, рисунков (OCR) и текстов на естественном языке.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9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kk-KZ" sz="3500" dirty="0" smtClean="0"/>
              <a:t>Сұрақтар?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 smtClean="0"/>
              <a:t>...</a:t>
            </a:r>
            <a:endParaRPr lang="ru-RU" dirty="0"/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A187F3-6B4A-40F1-BCC1-2E7D4A05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4" y="1363591"/>
            <a:ext cx="9612971" cy="2852737"/>
          </a:xfrm>
        </p:spPr>
        <p:txBody>
          <a:bodyPr rtlCol="0"/>
          <a:lstStyle/>
          <a:p>
            <a:pPr algn="ctr" rtl="0"/>
            <a:r>
              <a:rPr lang="ru-RU" dirty="0" err="1" smtClean="0"/>
              <a:t>Қорытындылар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8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E1E7B-2E87-4FF3-8F3F-2C35BCD329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purl.org/dc/dcmitype/"/>
    <ds:schemaRef ds:uri="http://schemas.microsoft.com/office/infopath/2007/PartnerControls"/>
    <ds:schemaRef ds:uri="fb0879af-3eba-417a-a55a-ffe6dcd6ca7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369</Words>
  <Application>Microsoft Office PowerPoint</Application>
  <PresentationFormat>Произвольный</PresentationFormat>
  <Paragraphs>48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tf22874644</vt:lpstr>
      <vt:lpstr>ТІЛДІК РЕСУРСТАР</vt:lpstr>
      <vt:lpstr>Тіл білімінің негізгі ұғымдары</vt:lpstr>
      <vt:lpstr>Қолданбалы лингвистиканың дәстүрлі бағыттары мен міндеттері </vt:lpstr>
      <vt:lpstr>Қолданбалы лингвистиканың жаңа міндеттері</vt:lpstr>
      <vt:lpstr>Компьютерлік лингвистиканың бағыттары   </vt:lpstr>
      <vt:lpstr>Лингвистическое программное обеспечение</vt:lpstr>
      <vt:lpstr>Сұрақтар?</vt:lpstr>
      <vt:lpstr>Қорытындылар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